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4" r:id="rId4"/>
    <p:sldId id="258" r:id="rId5"/>
    <p:sldId id="259" r:id="rId6"/>
    <p:sldId id="260" r:id="rId7"/>
    <p:sldId id="263" r:id="rId8"/>
    <p:sldId id="261" r:id="rId9"/>
    <p:sldId id="264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DE075-7137-4C16-8D63-EDF4526DD46A}" type="datetimeFigureOut">
              <a:rPr lang="es-CR" smtClean="0"/>
              <a:pPr/>
              <a:t>26/10/2010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DA983-682B-4E65-9BC3-9D929529BDE9}" type="slidenum">
              <a:rPr lang="es-CR" smtClean="0"/>
              <a:pPr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DA983-682B-4E65-9BC3-9D929529BDE9}" type="slidenum">
              <a:rPr lang="es-CR" smtClean="0"/>
              <a:pPr/>
              <a:t>2</a:t>
            </a:fld>
            <a:endParaRPr lang="es-C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8ECF-F3F4-42AC-9203-2FD7FC514851}" type="datetimeFigureOut">
              <a:rPr lang="es-CR" smtClean="0"/>
              <a:pPr/>
              <a:t>26/10/2010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43F-72D9-484E-B9BB-C3682342D972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8ECF-F3F4-42AC-9203-2FD7FC514851}" type="datetimeFigureOut">
              <a:rPr lang="es-CR" smtClean="0"/>
              <a:pPr/>
              <a:t>26/10/2010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43F-72D9-484E-B9BB-C3682342D972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8ECF-F3F4-42AC-9203-2FD7FC514851}" type="datetimeFigureOut">
              <a:rPr lang="es-CR" smtClean="0"/>
              <a:pPr/>
              <a:t>26/10/2010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43F-72D9-484E-B9BB-C3682342D972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8ECF-F3F4-42AC-9203-2FD7FC514851}" type="datetimeFigureOut">
              <a:rPr lang="es-CR" smtClean="0"/>
              <a:pPr/>
              <a:t>26/10/2010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43F-72D9-484E-B9BB-C3682342D972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8ECF-F3F4-42AC-9203-2FD7FC514851}" type="datetimeFigureOut">
              <a:rPr lang="es-CR" smtClean="0"/>
              <a:pPr/>
              <a:t>26/10/2010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43F-72D9-484E-B9BB-C3682342D972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8ECF-F3F4-42AC-9203-2FD7FC514851}" type="datetimeFigureOut">
              <a:rPr lang="es-CR" smtClean="0"/>
              <a:pPr/>
              <a:t>26/10/2010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43F-72D9-484E-B9BB-C3682342D972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8ECF-F3F4-42AC-9203-2FD7FC514851}" type="datetimeFigureOut">
              <a:rPr lang="es-CR" smtClean="0"/>
              <a:pPr/>
              <a:t>26/10/2010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43F-72D9-484E-B9BB-C3682342D972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8ECF-F3F4-42AC-9203-2FD7FC514851}" type="datetimeFigureOut">
              <a:rPr lang="es-CR" smtClean="0"/>
              <a:pPr/>
              <a:t>26/10/2010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43F-72D9-484E-B9BB-C3682342D972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8ECF-F3F4-42AC-9203-2FD7FC514851}" type="datetimeFigureOut">
              <a:rPr lang="es-CR" smtClean="0"/>
              <a:pPr/>
              <a:t>26/10/2010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43F-72D9-484E-B9BB-C3682342D972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8ECF-F3F4-42AC-9203-2FD7FC514851}" type="datetimeFigureOut">
              <a:rPr lang="es-CR" smtClean="0"/>
              <a:pPr/>
              <a:t>26/10/2010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43F-72D9-484E-B9BB-C3682342D972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8ECF-F3F4-42AC-9203-2FD7FC514851}" type="datetimeFigureOut">
              <a:rPr lang="es-CR" smtClean="0"/>
              <a:pPr/>
              <a:t>26/10/2010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B43F-72D9-484E-B9BB-C3682342D972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B8ECF-F3F4-42AC-9203-2FD7FC514851}" type="datetimeFigureOut">
              <a:rPr lang="es-CR" smtClean="0"/>
              <a:pPr/>
              <a:t>26/10/2010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B43F-72D9-484E-B9BB-C3682342D972}" type="slidenum">
              <a:rPr lang="es-CR" smtClean="0"/>
              <a:pPr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57620" y="1316033"/>
            <a:ext cx="5286412" cy="1470025"/>
          </a:xfrm>
        </p:spPr>
        <p:txBody>
          <a:bodyPr>
            <a:noAutofit/>
          </a:bodyPr>
          <a:lstStyle/>
          <a:p>
            <a:r>
              <a:rPr lang="es-CR" b="1" dirty="0" smtClean="0"/>
              <a:t/>
            </a:r>
            <a:br>
              <a:rPr lang="es-CR" b="1" dirty="0" smtClean="0"/>
            </a:br>
            <a:r>
              <a:rPr lang="es-CR" b="1" dirty="0" smtClean="0"/>
              <a:t/>
            </a:r>
            <a:br>
              <a:rPr lang="es-CR" b="1" dirty="0" smtClean="0"/>
            </a:br>
            <a:r>
              <a:rPr lang="es-CR" b="1" dirty="0" smtClean="0"/>
              <a:t/>
            </a:r>
            <a:br>
              <a:rPr lang="es-CR" b="1" dirty="0" smtClean="0"/>
            </a:br>
            <a:r>
              <a:rPr lang="es-CR" b="1" dirty="0" smtClean="0"/>
              <a:t/>
            </a:r>
            <a:br>
              <a:rPr lang="es-CR" b="1" dirty="0" smtClean="0"/>
            </a:br>
            <a:r>
              <a:rPr lang="es-CR" b="1" dirty="0" smtClean="0"/>
              <a:t/>
            </a:r>
            <a:br>
              <a:rPr lang="es-CR" b="1" dirty="0" smtClean="0"/>
            </a:br>
            <a:r>
              <a:rPr lang="es-CR" b="1" dirty="0" smtClean="0"/>
              <a:t>Caracterización </a:t>
            </a:r>
            <a:r>
              <a:rPr lang="es-CR" b="1" dirty="0"/>
              <a:t>introductoria a los artesanos y artesanas del cantón de Pococí.</a:t>
            </a:r>
            <a:br>
              <a:rPr lang="es-CR" b="1" dirty="0"/>
            </a:br>
            <a:r>
              <a:rPr lang="es-CR" b="1" dirty="0" smtClean="0"/>
              <a:t>Generalidades de la producción artesanal del cantón de Pococí: fortalezas y debilidades</a:t>
            </a:r>
            <a:r>
              <a:rPr lang="es-CR" sz="3200" b="1" dirty="0" smtClean="0"/>
              <a:t>.</a:t>
            </a:r>
            <a:r>
              <a:rPr lang="es-CR" sz="3200" b="1" dirty="0"/>
              <a:t/>
            </a:r>
            <a:br>
              <a:rPr lang="es-CR" sz="3200" b="1" dirty="0"/>
            </a:br>
            <a:endParaRPr lang="es-CR" sz="3200" b="1" dirty="0"/>
          </a:p>
        </p:txBody>
      </p:sp>
      <p:pic>
        <p:nvPicPr>
          <p:cNvPr id="4" name="5 Imagen" descr="banner.taller.comunitario[2]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3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16587" y="1214422"/>
            <a:ext cx="77845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Distribución porcentual del nivel académico en el sector artesanal de Pococí,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al año 2010.</a:t>
            </a:r>
            <a:endParaRPr kumimoji="0" lang="es-C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Gráfico 3"/>
          <p:cNvPicPr>
            <a:picLocks noChangeArrowheads="1"/>
          </p:cNvPicPr>
          <p:nvPr/>
        </p:nvPicPr>
        <p:blipFill>
          <a:blip r:embed="rId2"/>
          <a:srcRect r="-73" b="-203"/>
          <a:stretch>
            <a:fillRect/>
          </a:stretch>
        </p:blipFill>
        <p:spPr bwMode="auto">
          <a:xfrm>
            <a:off x="2143108" y="2005018"/>
            <a:ext cx="5143536" cy="328137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 rot="10800000" flipV="1">
            <a:off x="2286016" y="5295140"/>
            <a:ext cx="87154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Fuente: Elaboración propia a partir de los datos recolectados.</a:t>
            </a:r>
            <a:endParaRPr kumimoji="0" lang="es-C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57158" y="1169243"/>
            <a:ext cx="84994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Distribución porcentual según categoría ocupacional del sector artesanal de Pococí,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al año 2010.</a:t>
            </a:r>
            <a:endParaRPr kumimoji="0" lang="es-C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Gráfico 4"/>
          <p:cNvPicPr>
            <a:picLocks noChangeArrowheads="1"/>
          </p:cNvPicPr>
          <p:nvPr/>
        </p:nvPicPr>
        <p:blipFill>
          <a:blip r:embed="rId2"/>
          <a:srcRect r="-73" b="-127"/>
          <a:stretch>
            <a:fillRect/>
          </a:stretch>
        </p:blipFill>
        <p:spPr bwMode="auto">
          <a:xfrm>
            <a:off x="1857356" y="1785926"/>
            <a:ext cx="4929222" cy="3143272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2214578" y="4937950"/>
            <a:ext cx="87154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Fuente: Elaboración propia a partir de los datos recolectados.</a:t>
            </a:r>
            <a:endParaRPr kumimoji="0" lang="es-C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2214578" y="5009388"/>
            <a:ext cx="87154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Fuente: Elaboración propia a partir de los datos recolectados.</a:t>
            </a:r>
            <a:endParaRPr kumimoji="0" lang="es-C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41121" y="954929"/>
            <a:ext cx="75456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Distribución relativa  del peso económico de las ventas de artesanías en el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ingreso familiar, según los artesanos de Pococí, al año 2010</a:t>
            </a:r>
            <a:endParaRPr kumimoji="0" lang="es-C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1" name="Gráfico 6"/>
          <p:cNvPicPr>
            <a:picLocks noChangeArrowheads="1"/>
          </p:cNvPicPr>
          <p:nvPr/>
        </p:nvPicPr>
        <p:blipFill>
          <a:blip r:embed="rId2"/>
          <a:srcRect b="-185"/>
          <a:stretch>
            <a:fillRect/>
          </a:stretch>
        </p:blipFill>
        <p:spPr bwMode="auto">
          <a:xfrm>
            <a:off x="2071670" y="1785926"/>
            <a:ext cx="464347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2000232" y="5080826"/>
            <a:ext cx="87154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Fuente: Elaboración propia a partir de los datos recolectados.</a:t>
            </a:r>
            <a:endParaRPr kumimoji="0" lang="es-C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895986" y="1097805"/>
            <a:ext cx="69621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Distribución relativa, por pertenencia a una asociación de artesanos, </a:t>
            </a:r>
            <a:endParaRPr kumimoji="0" lang="es-C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según los artesanos de Pococí, al año 2010</a:t>
            </a:r>
            <a:endParaRPr kumimoji="0" lang="es-C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Gráfico 9"/>
          <p:cNvPicPr>
            <a:picLocks noChangeArrowheads="1"/>
          </p:cNvPicPr>
          <p:nvPr/>
        </p:nvPicPr>
        <p:blipFill>
          <a:blip r:embed="rId2"/>
          <a:srcRect r="-69" b="-267"/>
          <a:stretch>
            <a:fillRect/>
          </a:stretch>
        </p:blipFill>
        <p:spPr bwMode="auto">
          <a:xfrm>
            <a:off x="1714480" y="1714488"/>
            <a:ext cx="5429288" cy="335758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2071702" y="5366578"/>
            <a:ext cx="87154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Fuente: Elaboración propia a partir de los datos recolectados.</a:t>
            </a:r>
            <a:endParaRPr kumimoji="0" lang="es-C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99860" y="1383557"/>
            <a:ext cx="90156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Distribución relativa sobre la percepción de los artesanos de Pococí sobre las principales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necesidades a la que se enfrentan, al año 2010</a:t>
            </a:r>
            <a:endParaRPr kumimoji="0" lang="es-C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3" name="Gráfico 11"/>
          <p:cNvPicPr>
            <a:picLocks noChangeArrowheads="1"/>
          </p:cNvPicPr>
          <p:nvPr/>
        </p:nvPicPr>
        <p:blipFill>
          <a:blip r:embed="rId2"/>
          <a:srcRect b="-104"/>
          <a:stretch>
            <a:fillRect/>
          </a:stretch>
        </p:blipFill>
        <p:spPr bwMode="auto">
          <a:xfrm>
            <a:off x="1928794" y="2000240"/>
            <a:ext cx="5000660" cy="3357586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2071702" y="5366578"/>
            <a:ext cx="87154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Fuente: Elaboración propia a partir de los datos recolectados.</a:t>
            </a:r>
            <a:endParaRPr kumimoji="0" lang="es-C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52914" y="1344027"/>
            <a:ext cx="82910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Necesidades de capacitación expresadas por los artesanos de Pococí, al año 2010 </a:t>
            </a:r>
            <a:endParaRPr kumimoji="0" lang="es-C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49" name="Gráfico 1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5643602" cy="3500462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2214578" y="5357826"/>
            <a:ext cx="87154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Fuente: Elaboración propia a partir de los datos recolectados.</a:t>
            </a:r>
            <a:endParaRPr kumimoji="0" lang="es-C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836674" y="1383557"/>
            <a:ext cx="70214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Distribución relativa </a:t>
            </a: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de la percepción</a:t>
            </a: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a cerca de los beneficios de las </a:t>
            </a:r>
            <a:endParaRPr kumimoji="0" lang="es-C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capacitaciones recibidas, según los artesanos de Pococí, al año 2010</a:t>
            </a:r>
            <a:endParaRPr kumimoji="0" lang="es-C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5" name="Gráfico 13"/>
          <p:cNvPicPr>
            <a:picLocks noChangeArrowheads="1"/>
          </p:cNvPicPr>
          <p:nvPr/>
        </p:nvPicPr>
        <p:blipFill>
          <a:blip r:embed="rId2"/>
          <a:srcRect b="-209"/>
          <a:stretch>
            <a:fillRect/>
          </a:stretch>
        </p:blipFill>
        <p:spPr bwMode="auto">
          <a:xfrm>
            <a:off x="2071670" y="2000240"/>
            <a:ext cx="4786346" cy="3286148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12237" y="1312119"/>
            <a:ext cx="85603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Distribución absoluta del número de artesanos de Pococí, según la  técnica utilizada,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al año 2010</a:t>
            </a:r>
            <a:endParaRPr kumimoji="0" lang="es-C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3" name="Gráfico 14"/>
          <p:cNvPicPr>
            <a:picLocks noChangeArrowheads="1"/>
          </p:cNvPicPr>
          <p:nvPr/>
        </p:nvPicPr>
        <p:blipFill>
          <a:blip r:embed="rId2"/>
          <a:srcRect b="-226"/>
          <a:stretch>
            <a:fillRect/>
          </a:stretch>
        </p:blipFill>
        <p:spPr bwMode="auto">
          <a:xfrm>
            <a:off x="1928794" y="2000240"/>
            <a:ext cx="5429288" cy="3357586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428604"/>
            <a:ext cx="18473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1928794" y="5357826"/>
            <a:ext cx="87154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Fuente: Elaboración propia a partir de los datos recolectados.</a:t>
            </a:r>
            <a:endParaRPr kumimoji="0" lang="es-C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IMGP08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9144000" cy="592933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228708" y="-142900"/>
            <a:ext cx="8229600" cy="1143000"/>
          </a:xfrm>
        </p:spPr>
        <p:txBody>
          <a:bodyPr>
            <a:normAutofit/>
          </a:bodyPr>
          <a:lstStyle/>
          <a:p>
            <a:r>
              <a:rPr lang="es-CR" dirty="0" smtClean="0"/>
              <a:t>Conclusiones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72198" y="71438"/>
            <a:ext cx="3071802" cy="6786562"/>
          </a:xfr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es-CR" sz="2400" dirty="0" smtClean="0"/>
              <a:t>Se puede generar capital humano para enfrentar los desafíos.</a:t>
            </a:r>
          </a:p>
          <a:p>
            <a:endParaRPr lang="es-CR" sz="2400" dirty="0"/>
          </a:p>
          <a:p>
            <a:endParaRPr lang="es-CR" sz="2400" dirty="0" smtClean="0"/>
          </a:p>
          <a:p>
            <a:r>
              <a:rPr lang="es-CR" sz="2400" dirty="0" smtClean="0"/>
              <a:t>Organización artesanal incipiente</a:t>
            </a:r>
          </a:p>
          <a:p>
            <a:endParaRPr lang="es-CR" sz="2400" dirty="0"/>
          </a:p>
          <a:p>
            <a:endParaRPr lang="es-CR" sz="2400" dirty="0" smtClean="0"/>
          </a:p>
          <a:p>
            <a:r>
              <a:rPr lang="es-CR" sz="2400" dirty="0" smtClean="0"/>
              <a:t>La actividad artesanal suple solo una parte del presupuesto familiar.</a:t>
            </a:r>
          </a:p>
          <a:p>
            <a:endParaRPr lang="es-C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43636" y="-4"/>
            <a:ext cx="3000364" cy="6001643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R" sz="2400" dirty="0" smtClean="0"/>
              <a:t>Mercado artesanal  y   productos  turísticos.</a:t>
            </a:r>
          </a:p>
          <a:p>
            <a:pPr>
              <a:buFont typeface="Arial" pitchFamily="34" charset="0"/>
              <a:buChar char="•"/>
            </a:pPr>
            <a:endParaRPr lang="es-CR" sz="2400" dirty="0" smtClean="0"/>
          </a:p>
          <a:p>
            <a:pPr>
              <a:buFont typeface="Arial" pitchFamily="34" charset="0"/>
              <a:buChar char="•"/>
            </a:pPr>
            <a:endParaRPr lang="es-CR" sz="2400" dirty="0" smtClean="0"/>
          </a:p>
          <a:p>
            <a:pPr>
              <a:buFont typeface="Arial" pitchFamily="34" charset="0"/>
              <a:buChar char="•"/>
            </a:pPr>
            <a:r>
              <a:rPr lang="es-CR" sz="2400" dirty="0" smtClean="0"/>
              <a:t> Se debe invertir en publicidad.</a:t>
            </a:r>
          </a:p>
          <a:p>
            <a:pPr>
              <a:buFont typeface="Arial" pitchFamily="34" charset="0"/>
              <a:buChar char="•"/>
            </a:pPr>
            <a:endParaRPr lang="es-CR" sz="2400" dirty="0" smtClean="0"/>
          </a:p>
          <a:p>
            <a:pPr>
              <a:buFont typeface="Arial" pitchFamily="34" charset="0"/>
              <a:buChar char="•"/>
            </a:pPr>
            <a:endParaRPr lang="es-CR" sz="2400" dirty="0" smtClean="0"/>
          </a:p>
          <a:p>
            <a:pPr>
              <a:buFont typeface="Arial" pitchFamily="34" charset="0"/>
              <a:buChar char="•"/>
            </a:pPr>
            <a:r>
              <a:rPr lang="es-CR" sz="2400" dirty="0" smtClean="0"/>
              <a:t>Los artesanos perciben la actividad de forma local.</a:t>
            </a:r>
          </a:p>
          <a:p>
            <a:pPr>
              <a:buFont typeface="Arial" pitchFamily="34" charset="0"/>
              <a:buChar char="•"/>
            </a:pPr>
            <a:endParaRPr lang="es-CR" sz="2400" dirty="0" smtClean="0"/>
          </a:p>
          <a:p>
            <a:pPr>
              <a:buFont typeface="Arial" pitchFamily="34" charset="0"/>
              <a:buChar char="•"/>
            </a:pPr>
            <a:endParaRPr lang="es-CR" sz="2400" dirty="0" smtClean="0"/>
          </a:p>
          <a:p>
            <a:pPr>
              <a:buFont typeface="Arial" pitchFamily="34" charset="0"/>
              <a:buChar char="•"/>
            </a:pPr>
            <a:r>
              <a:rPr lang="es-CR" sz="2400" dirty="0" smtClean="0"/>
              <a:t>Buena disposición de los artesanos para recibir capacitaciones.</a:t>
            </a:r>
            <a:endParaRPr lang="es-CR" sz="2400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-871518" y="-142900"/>
            <a:ext cx="8229600" cy="1143000"/>
          </a:xfrm>
        </p:spPr>
        <p:txBody>
          <a:bodyPr>
            <a:normAutofit/>
          </a:bodyPr>
          <a:lstStyle/>
          <a:p>
            <a:r>
              <a:rPr lang="es-CR" dirty="0" smtClean="0"/>
              <a:t>Conclusiones</a:t>
            </a:r>
            <a:endParaRPr lang="es-CR" dirty="0"/>
          </a:p>
        </p:txBody>
      </p:sp>
      <p:pic>
        <p:nvPicPr>
          <p:cNvPr id="5" name="4 Imagen" descr="IMGP09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6215074" cy="5929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8 Imagen" descr="IMGP016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00230" y="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572132" y="16348"/>
            <a:ext cx="3571868" cy="6817251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R" sz="2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s-CR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roductos artesanales: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s-CR" sz="23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CR" sz="23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s-CR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roducidos por artesanos a mano o con ayuda de herramientas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s-CR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CR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contribución directa del artesano sigue siendo el componente más importante.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s-CR" sz="23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CR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producen sin limitación por lo que se refiere a la cantidad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s-CR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CR" sz="2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 </a:t>
            </a:r>
            <a:r>
              <a:rPr kumimoji="0" lang="es-CR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utilizan materias primas procedentes de recursos sostenibles.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R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714876" y="1857364"/>
            <a:ext cx="4429124" cy="2000256"/>
          </a:xfrm>
        </p:spPr>
        <p:txBody>
          <a:bodyPr>
            <a:normAutofit/>
          </a:bodyPr>
          <a:lstStyle/>
          <a:p>
            <a:r>
              <a:rPr lang="es-CR" dirty="0" smtClean="0"/>
              <a:t>MUCHAS </a:t>
            </a:r>
            <a:br>
              <a:rPr lang="es-CR" dirty="0" smtClean="0"/>
            </a:br>
            <a:r>
              <a:rPr lang="es-CR" dirty="0" smtClean="0"/>
              <a:t>GRACIAS </a:t>
            </a:r>
            <a:endParaRPr lang="es-CR" dirty="0"/>
          </a:p>
        </p:txBody>
      </p:sp>
      <p:pic>
        <p:nvPicPr>
          <p:cNvPr id="7" name="6 Imagen" descr="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2014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DCIM\112_0710\IMGP1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929850" cy="6858001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2571736" cy="6555641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C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Pueden ser utilitarias, estéticas, creativas, vinculadas a la cultura, decorativas, funcionales, tradicionales,</a:t>
            </a:r>
            <a:r>
              <a:rPr kumimoji="0" lang="es-C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C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simbólicas y significativas religiosa y socialmente. (UNESCO, 1997, p.7)  </a:t>
            </a:r>
            <a:endParaRPr kumimoji="0" lang="es-C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142984"/>
            <a:ext cx="450056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C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Parque Nacional </a:t>
            </a:r>
            <a:r>
              <a:rPr kumimoji="0" lang="es-CR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Tortuguero</a:t>
            </a:r>
            <a:r>
              <a:rPr kumimoji="0" lang="es-C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 playas del Caribe como atractivos turísticos</a:t>
            </a:r>
            <a:r>
              <a:rPr lang="es-CR" sz="2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s-C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contracción  del sistema agrícola.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oferta del Instituto Nacional de Aprendizaje (INA).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posibilidad de realizar trabajo remunerado</a:t>
            </a:r>
            <a:r>
              <a:rPr kumimoji="0" lang="es-CR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C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 su propio hogar.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establecimiento de la Oficina Regional del Instituto Costarricense de Turismo</a:t>
            </a:r>
            <a:r>
              <a:rPr kumimoji="0" lang="es-CR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C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4348" y="357166"/>
            <a:ext cx="4857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400" dirty="0" smtClean="0">
                <a:latin typeface="+mj-lt"/>
              </a:rPr>
              <a:t>Contexto </a:t>
            </a:r>
          </a:p>
          <a:p>
            <a:endParaRPr lang="es-CR" sz="4400" dirty="0">
              <a:latin typeface="+mj-lt"/>
            </a:endParaRPr>
          </a:p>
        </p:txBody>
      </p:sp>
      <p:pic>
        <p:nvPicPr>
          <p:cNvPr id="6" name="11 Imagen" descr="fotos varias 2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5795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s-CR" dirty="0" smtClean="0"/>
              <a:t>Metodología </a:t>
            </a:r>
            <a:endParaRPr lang="es-CR" dirty="0"/>
          </a:p>
        </p:txBody>
      </p:sp>
      <p:sp>
        <p:nvSpPr>
          <p:cNvPr id="4" name="3 CuadroTexto"/>
          <p:cNvSpPr txBox="1"/>
          <p:nvPr/>
        </p:nvSpPr>
        <p:spPr>
          <a:xfrm>
            <a:off x="285720" y="1071546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/>
              <a:t>Base de datos del  ICT</a:t>
            </a:r>
          </a:p>
          <a:p>
            <a:endParaRPr lang="es-CR" sz="2400" dirty="0"/>
          </a:p>
          <a:p>
            <a:endParaRPr lang="es-CR" sz="2400" dirty="0"/>
          </a:p>
          <a:p>
            <a:endParaRPr lang="es-CR" sz="2400" dirty="0"/>
          </a:p>
        </p:txBody>
      </p:sp>
      <p:pic>
        <p:nvPicPr>
          <p:cNvPr id="5" name="8 Imagen" descr="IMGP009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1645"/>
            <a:ext cx="9144000" cy="503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4901644" y="1071546"/>
            <a:ext cx="4170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400" dirty="0" smtClean="0"/>
              <a:t>Cuestionario  </a:t>
            </a:r>
            <a:r>
              <a:rPr lang="es-CR" sz="2400" dirty="0" err="1" smtClean="0"/>
              <a:t>semi</a:t>
            </a:r>
            <a:r>
              <a:rPr lang="es-CR" sz="2400" dirty="0" smtClean="0"/>
              <a:t> estructurado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Gráfico 1"/>
          <p:cNvPicPr>
            <a:picLocks noChangeArrowheads="1"/>
          </p:cNvPicPr>
          <p:nvPr/>
        </p:nvPicPr>
        <p:blipFill>
          <a:blip r:embed="rId2"/>
          <a:srcRect b="-270"/>
          <a:stretch>
            <a:fillRect/>
          </a:stretch>
        </p:blipFill>
        <p:spPr bwMode="auto">
          <a:xfrm>
            <a:off x="1500166" y="1571612"/>
            <a:ext cx="642942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28596" y="1071546"/>
            <a:ext cx="79303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Distribución porcentual del género en el sector artesanal de Pococí al año 2010</a:t>
            </a:r>
            <a:endParaRPr kumimoji="0" lang="es-C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500166" y="5143512"/>
            <a:ext cx="45005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Fuente: Elaboración propia a partir de los datos recolectados.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GP00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2018" y="-1"/>
            <a:ext cx="10103306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CuadroTexto"/>
          <p:cNvSpPr txBox="1"/>
          <p:nvPr/>
        </p:nvSpPr>
        <p:spPr>
          <a:xfrm>
            <a:off x="6286512" y="4539817"/>
            <a:ext cx="3143240" cy="2246769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s-CR" sz="2800" dirty="0" smtClean="0"/>
              <a:t>Edad</a:t>
            </a:r>
          </a:p>
          <a:p>
            <a:endParaRPr lang="es-CR" sz="2800" dirty="0"/>
          </a:p>
          <a:p>
            <a:r>
              <a:rPr lang="es-CR" sz="2800" dirty="0" smtClean="0"/>
              <a:t>Correo electrónico</a:t>
            </a:r>
          </a:p>
          <a:p>
            <a:endParaRPr lang="es-CR" sz="2800" dirty="0" smtClean="0"/>
          </a:p>
          <a:p>
            <a:r>
              <a:rPr lang="es-CR" sz="2800" dirty="0" smtClean="0"/>
              <a:t>Nacionalidad</a:t>
            </a:r>
            <a:endParaRPr lang="es-C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357291" y="1933251"/>
          <a:ext cx="5643601" cy="3067385"/>
        </p:xfrm>
        <a:graphic>
          <a:graphicData uri="http://schemas.openxmlformats.org/drawingml/2006/table">
            <a:tbl>
              <a:tblPr/>
              <a:tblGrid>
                <a:gridCol w="1057502"/>
                <a:gridCol w="1469076"/>
                <a:gridCol w="1416904"/>
                <a:gridCol w="1700119"/>
              </a:tblGrid>
              <a:tr h="532097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s-CR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Frecuencia</a:t>
                      </a:r>
                      <a:endParaRPr lang="es-CR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Porcentaje</a:t>
                      </a:r>
                      <a:endParaRPr lang="es-CR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5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Casado</a:t>
                      </a:r>
                      <a:endParaRPr lang="es-C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21</a:t>
                      </a:r>
                      <a:endParaRPr lang="es-C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63.6</a:t>
                      </a:r>
                      <a:endParaRPr lang="es-C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5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s-C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Soltero</a:t>
                      </a:r>
                      <a:endParaRPr lang="es-CR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s-C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12.1</a:t>
                      </a:r>
                      <a:endParaRPr lang="es-C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5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s-C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Unión Libre</a:t>
                      </a:r>
                      <a:endParaRPr lang="es-C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s-C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6.1</a:t>
                      </a:r>
                      <a:endParaRPr lang="es-C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5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s-C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Divorciado</a:t>
                      </a:r>
                      <a:endParaRPr lang="es-C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s-C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15.2</a:t>
                      </a:r>
                      <a:endParaRPr lang="es-C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5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s-C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Viudo</a:t>
                      </a:r>
                      <a:endParaRPr lang="es-C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s-C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3.0</a:t>
                      </a:r>
                      <a:endParaRPr lang="es-C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5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s-C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Total</a:t>
                      </a:r>
                      <a:endParaRPr lang="es-C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33</a:t>
                      </a:r>
                      <a:endParaRPr lang="es-C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100.0</a:t>
                      </a:r>
                      <a:endParaRPr lang="es-CR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90" y="1272589"/>
            <a:ext cx="8643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Distribución absoluta y porcentual de los artesanos de Pococí, según estado civil, al año 2010</a:t>
            </a:r>
            <a:endParaRPr kumimoji="0" lang="es-C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428860" y="5080827"/>
            <a:ext cx="50720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Fuente: Elaboración propia a partir de los datos recolectados.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28596" y="883491"/>
            <a:ext cx="77492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Distribución absoluta  de los artesanos de Pococí por la condición de jefe de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hogar según  género al año 2010</a:t>
            </a:r>
            <a:endParaRPr kumimoji="0" lang="es-C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7" name="Gráfico 2"/>
          <p:cNvPicPr>
            <a:picLocks noChangeArrowheads="1"/>
          </p:cNvPicPr>
          <p:nvPr/>
        </p:nvPicPr>
        <p:blipFill>
          <a:blip r:embed="rId2"/>
          <a:srcRect b="-105"/>
          <a:stretch>
            <a:fillRect/>
          </a:stretch>
        </p:blipFill>
        <p:spPr bwMode="auto">
          <a:xfrm>
            <a:off x="1714480" y="1785926"/>
            <a:ext cx="5334013" cy="3508379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714480" y="543801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Fuente: Elaboración propia a partir de los datos recolectados.</a:t>
            </a:r>
            <a:endParaRPr lang="es-C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551</Words>
  <Application>Microsoft Office PowerPoint</Application>
  <PresentationFormat>Presentación en pantalla (4:3)</PresentationFormat>
  <Paragraphs>107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     Caracterización introductoria a los artesanos y artesanas del cantón de Pococí. Generalidades de la producción artesanal del cantón de Pococí: fortalezas y debilidades. </vt:lpstr>
      <vt:lpstr>Diapositiva 2</vt:lpstr>
      <vt:lpstr>Diapositiva 3</vt:lpstr>
      <vt:lpstr>Diapositiva 4</vt:lpstr>
      <vt:lpstr>Metodología 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Conclusiones</vt:lpstr>
      <vt:lpstr>Conclusiones</vt:lpstr>
      <vt:lpstr>MUCHAS  GRACIAS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introductoria a los artesanos y artesanas del cantón de Pococí. Generalidades de la producción artesanal del cantón de Pococí: fortalezas y debilidades.</dc:title>
  <dc:creator>Usuario</dc:creator>
  <cp:lastModifiedBy> </cp:lastModifiedBy>
  <cp:revision>23</cp:revision>
  <dcterms:created xsi:type="dcterms:W3CDTF">2010-10-12T14:46:48Z</dcterms:created>
  <dcterms:modified xsi:type="dcterms:W3CDTF">2010-10-26T16:03:47Z</dcterms:modified>
</cp:coreProperties>
</file>